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19"/>
  </p:notesMasterIdLst>
  <p:handoutMasterIdLst>
    <p:handoutMasterId r:id="rId20"/>
  </p:handoutMasterIdLst>
  <p:sldIdLst>
    <p:sldId id="256" r:id="rId2"/>
    <p:sldId id="378" r:id="rId3"/>
    <p:sldId id="379" r:id="rId4"/>
    <p:sldId id="380" r:id="rId5"/>
    <p:sldId id="402" r:id="rId6"/>
    <p:sldId id="383" r:id="rId7"/>
    <p:sldId id="384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9" r:id="rId18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20000"/>
      </a:spcBef>
      <a:spcAft>
        <a:spcPct val="0"/>
      </a:spcAft>
      <a:buClr>
        <a:schemeClr val="folHlink"/>
      </a:buClr>
      <a:buSzPct val="65000"/>
      <a:buFont typeface="Wingdings" pitchFamily="2" charset="2"/>
      <a:buChar char="n"/>
      <a:defRPr sz="2000" kern="1200">
        <a:solidFill>
          <a:srgbClr val="0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Arial" charset="0"/>
      </a:defRPr>
    </a:lvl1pPr>
    <a:lvl2pPr marL="457200" algn="l" rtl="0" fontAlgn="base">
      <a:spcBef>
        <a:spcPct val="20000"/>
      </a:spcBef>
      <a:spcAft>
        <a:spcPct val="0"/>
      </a:spcAft>
      <a:buClr>
        <a:schemeClr val="folHlink"/>
      </a:buClr>
      <a:buSzPct val="65000"/>
      <a:buFont typeface="Wingdings" pitchFamily="2" charset="2"/>
      <a:buChar char="n"/>
      <a:defRPr sz="2000" kern="1200">
        <a:solidFill>
          <a:srgbClr val="0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Arial" charset="0"/>
      </a:defRPr>
    </a:lvl2pPr>
    <a:lvl3pPr marL="914400" algn="l" rtl="0" fontAlgn="base">
      <a:spcBef>
        <a:spcPct val="20000"/>
      </a:spcBef>
      <a:spcAft>
        <a:spcPct val="0"/>
      </a:spcAft>
      <a:buClr>
        <a:schemeClr val="folHlink"/>
      </a:buClr>
      <a:buSzPct val="65000"/>
      <a:buFont typeface="Wingdings" pitchFamily="2" charset="2"/>
      <a:buChar char="n"/>
      <a:defRPr sz="2000" kern="1200">
        <a:solidFill>
          <a:srgbClr val="0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Arial" charset="0"/>
      </a:defRPr>
    </a:lvl3pPr>
    <a:lvl4pPr marL="1371600" algn="l" rtl="0" fontAlgn="base">
      <a:spcBef>
        <a:spcPct val="20000"/>
      </a:spcBef>
      <a:spcAft>
        <a:spcPct val="0"/>
      </a:spcAft>
      <a:buClr>
        <a:schemeClr val="folHlink"/>
      </a:buClr>
      <a:buSzPct val="65000"/>
      <a:buFont typeface="Wingdings" pitchFamily="2" charset="2"/>
      <a:buChar char="n"/>
      <a:defRPr sz="2000" kern="1200">
        <a:solidFill>
          <a:srgbClr val="0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Arial" charset="0"/>
      </a:defRPr>
    </a:lvl4pPr>
    <a:lvl5pPr marL="1828800" algn="l" rtl="0" fontAlgn="base">
      <a:spcBef>
        <a:spcPct val="20000"/>
      </a:spcBef>
      <a:spcAft>
        <a:spcPct val="0"/>
      </a:spcAft>
      <a:buClr>
        <a:schemeClr val="folHlink"/>
      </a:buClr>
      <a:buSzPct val="65000"/>
      <a:buFont typeface="Wingdings" pitchFamily="2" charset="2"/>
      <a:buChar char="n"/>
      <a:defRPr sz="2000" kern="1200">
        <a:solidFill>
          <a:srgbClr val="0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rgbClr val="0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rgbClr val="0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rgbClr val="0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rgbClr val="0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44" userDrawn="1">
          <p15:clr>
            <a:srgbClr val="A4A3A4"/>
          </p15:clr>
        </p15:guide>
        <p15:guide id="2" pos="13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84FFF9"/>
    <a:srgbClr val="AAFFFC"/>
    <a:srgbClr val="CCEDFF"/>
    <a:srgbClr val="FFFFFF"/>
    <a:srgbClr val="002569"/>
    <a:srgbClr val="006633"/>
    <a:srgbClr val="1845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897" autoAdjust="0"/>
    <p:restoredTop sz="69967" autoAdjust="0"/>
  </p:normalViewPr>
  <p:slideViewPr>
    <p:cSldViewPr snapToObjects="1">
      <p:cViewPr varScale="1">
        <p:scale>
          <a:sx n="110" d="100"/>
          <a:sy n="110" d="100"/>
        </p:scale>
        <p:origin x="3400" y="176"/>
      </p:cViewPr>
      <p:guideLst>
        <p:guide orient="horz" pos="1344"/>
        <p:guide pos="133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548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DA5E20-2D5D-AA40-A2E0-10C5D6416D42}" type="datetimeFigureOut">
              <a:rPr lang="en-GB" smtClean="0"/>
              <a:t>23/10/2017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6F68E-3217-7447-82D3-CA7F8D67BD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283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28T08:54:39.226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12 0 7808,'-6'18'-692,"1"3"1,5-4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788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fld id="{D43FAA5C-8D4E-413A-86CE-6C0EC744C8B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9433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329A79-9D18-43FE-8387-6D4BDAFF2888}" type="slidenum">
              <a:rPr lang="en-GB"/>
              <a:pPr/>
              <a:t>1</a:t>
            </a:fld>
            <a:endParaRPr lang="en-GB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62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 – radiative power</a:t>
            </a:r>
          </a:p>
          <a:p>
            <a:r>
              <a:rPr lang="en-US" dirty="0" smtClean="0"/>
              <a:t>Proportional to acceleration (</a:t>
            </a:r>
            <a:r>
              <a:rPr lang="en-US" dirty="0" err="1" smtClean="0"/>
              <a:t>vdot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Angular dependence,</a:t>
            </a:r>
            <a:r>
              <a:rPr lang="en-US" baseline="0" dirty="0" smtClean="0"/>
              <a:t> zero radiative power for pi, maximum perpendicular to motion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FAA5C-8D4E-413A-86CE-6C0EC744C8B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244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L</a:t>
            </a:r>
            <a:r>
              <a:rPr lang="en-US" smtClean="0"/>
              <a:t>armor’s</a:t>
            </a:r>
            <a:r>
              <a:rPr lang="en-US" dirty="0" smtClean="0"/>
              <a:t> equation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FAA5C-8D4E-413A-86CE-6C0EC744C8B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899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Larmor’s</a:t>
            </a:r>
            <a:r>
              <a:rPr lang="en-US" dirty="0" smtClean="0"/>
              <a:t> equation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FAA5C-8D4E-413A-86CE-6C0EC744C8B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994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 – scatter collision 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FAA5C-8D4E-413A-86CE-6C0EC744C8B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872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rgbClr val="0025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9" name="Rectangle 37"/>
          <p:cNvSpPr>
            <a:spLocks noGrp="1" noChangeArrowheads="1"/>
          </p:cNvSpPr>
          <p:nvPr>
            <p:ph type="dt" sz="half" idx="2"/>
          </p:nvPr>
        </p:nvSpPr>
        <p:spPr>
          <a:xfrm>
            <a:off x="250825" y="6381750"/>
            <a:ext cx="2736850" cy="360363"/>
          </a:xfrm>
        </p:spPr>
        <p:txBody>
          <a:bodyPr/>
          <a:lstStyle>
            <a:lvl1pPr>
              <a:defRPr/>
            </a:lvl1pPr>
          </a:lstStyle>
          <a:p>
            <a:fld id="{A2184D12-D037-4F4A-954D-74A1B2CCAF8C}" type="datetime2">
              <a:rPr lang="en-GB"/>
              <a:pPr/>
              <a:t>Monday, 23 October 2017</a:t>
            </a:fld>
            <a:endParaRPr lang="en-GB"/>
          </a:p>
        </p:txBody>
      </p:sp>
      <p:sp>
        <p:nvSpPr>
          <p:cNvPr id="18470" name="Rectangle 38"/>
          <p:cNvSpPr>
            <a:spLocks noGrp="1" noChangeArrowheads="1"/>
          </p:cNvSpPr>
          <p:nvPr>
            <p:ph type="ftr" sz="quarter" idx="3"/>
          </p:nvPr>
        </p:nvSpPr>
        <p:spPr/>
        <p:txBody>
          <a:bodyPr anchor="ctr"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18471" name="Rectangle 39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250825" y="2636838"/>
            <a:ext cx="8642350" cy="9366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smtClean="0"/>
          </a:p>
        </p:txBody>
      </p:sp>
      <p:sp>
        <p:nvSpPr>
          <p:cNvPr id="1847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250825" y="1268413"/>
            <a:ext cx="8642350" cy="1152525"/>
          </a:xfrm>
        </p:spPr>
        <p:txBody>
          <a:bodyPr anchor="b"/>
          <a:lstStyle>
            <a:lvl1pPr algn="ctr">
              <a:defRPr sz="4800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smtClean="0"/>
          </a:p>
        </p:txBody>
      </p:sp>
      <p:sp>
        <p:nvSpPr>
          <p:cNvPr id="18473" name="Rectangle 4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380288" y="6381750"/>
            <a:ext cx="1485900" cy="360363"/>
          </a:xfrm>
        </p:spPr>
        <p:txBody>
          <a:bodyPr/>
          <a:lstStyle>
            <a:lvl1pPr>
              <a:defRPr/>
            </a:lvl1pPr>
          </a:lstStyle>
          <a:p>
            <a:fld id="{693075C5-E0B6-4F02-BDDA-E8E44F29A6CB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8521" name="Rectangle 89"/>
          <p:cNvSpPr>
            <a:spLocks noChangeArrowheads="1"/>
          </p:cNvSpPr>
          <p:nvPr userDrawn="1"/>
        </p:nvSpPr>
        <p:spPr bwMode="auto">
          <a:xfrm>
            <a:off x="0" y="6092825"/>
            <a:ext cx="914400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18530" name="Picture 98" descr="uoyo_alph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88913"/>
            <a:ext cx="3311525" cy="4032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32" name="Picture 100" descr="wav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1" b="14101"/>
          <a:stretch>
            <a:fillRect/>
          </a:stretch>
        </p:blipFill>
        <p:spPr bwMode="auto">
          <a:xfrm>
            <a:off x="0" y="3538538"/>
            <a:ext cx="9144000" cy="27701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33" name="Picture 101" descr="shield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620713"/>
            <a:ext cx="415925" cy="5048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459B37-4781-42C7-8352-CD57B7D6ED4C}" type="datetime2">
              <a:rPr lang="en-GB"/>
              <a:pPr/>
              <a:t>Monday, 23 October 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AC8B31-E2C6-4E1E-BA5F-FD0E6DD48B08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98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15888"/>
            <a:ext cx="2160587" cy="60102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15888"/>
            <a:ext cx="6329363" cy="6010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E5C558-64A3-46EF-A62E-83488DEEE6CC}" type="datetime2">
              <a:rPr lang="en-GB"/>
              <a:pPr/>
              <a:t>Monday, 23 October 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13F15B-1E6B-497C-9BC8-1F4396DBC6B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859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997323-BE42-4C18-BC21-54D817471D88}" type="datetime2">
              <a:rPr lang="en-GB"/>
              <a:pPr/>
              <a:t>Monday, 23 October 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CE2343-2B5C-4881-9819-EA2856DD295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167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ADF72-19A9-4E61-B249-A8C5CDA99AA0}" type="datetime2">
              <a:rPr lang="en-GB"/>
              <a:pPr/>
              <a:t>Monday, 23 October 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CBCA84-4E40-4B07-A59D-4FDBBAC2B417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06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135438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8663" y="1125538"/>
            <a:ext cx="4137025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7C7C5F-D891-463C-8184-04D389DA9ED3}" type="datetime2">
              <a:rPr lang="en-GB"/>
              <a:pPr/>
              <a:t>Monday, 23 October 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49D602-BB10-4E74-BA96-5E16FD2FEF2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72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2B98DB-8DEE-49AF-9FD5-DFD794180F4E}" type="datetime2">
              <a:rPr lang="en-GB"/>
              <a:pPr/>
              <a:t>Monday, 23 October 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63EA52-A81D-48EE-AFC4-290F04E66B25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304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60FEFBF-AEDB-42A3-AD85-1B1001268282}" type="datetime2">
              <a:rPr lang="en-GB"/>
              <a:pPr/>
              <a:t>Monday, 23 October 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AD417B-C4BA-43D1-BDA0-CC32396DB61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76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7683C3-199D-4712-AED9-55234D719106}" type="datetime2">
              <a:rPr lang="en-GB"/>
              <a:pPr/>
              <a:t>Monday, 23 October 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14F6CA-776B-4222-A5D1-E6A604F6C158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9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6BFE6E-1CC1-442F-ABEA-9D6C4FFE48AB}" type="datetime2">
              <a:rPr lang="en-GB"/>
              <a:pPr/>
              <a:t>Monday, 23 October 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71F552-3200-4B2A-BEC9-C146F984222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66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CE2EF9-FB47-4F8F-BBEE-55526CBCE9B6}" type="datetime2">
              <a:rPr lang="en-GB"/>
              <a:pPr/>
              <a:t>Monday, 23 October 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55DE1-B0BA-4917-AF1E-9C0573BCAAA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651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9" name="Rectangle 81"/>
          <p:cNvSpPr>
            <a:spLocks noChangeArrowheads="1"/>
          </p:cNvSpPr>
          <p:nvPr/>
        </p:nvSpPr>
        <p:spPr bwMode="gray">
          <a:xfrm>
            <a:off x="0" y="6308725"/>
            <a:ext cx="9144000" cy="549275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467" name="Rectangle 59"/>
          <p:cNvSpPr>
            <a:spLocks noChangeArrowheads="1"/>
          </p:cNvSpPr>
          <p:nvPr/>
        </p:nvSpPr>
        <p:spPr bwMode="gray">
          <a:xfrm>
            <a:off x="0" y="0"/>
            <a:ext cx="9144000" cy="908050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447" name="Rectangle 39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250825" y="6381750"/>
            <a:ext cx="273685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A00052D-B35B-4F00-A26D-8715EDC75394}" type="datetime2">
              <a:rPr lang="en-GB"/>
              <a:pPr/>
              <a:t>Monday, 23 October 2017</a:t>
            </a:fld>
            <a:endParaRPr lang="en-GB"/>
          </a:p>
        </p:txBody>
      </p:sp>
      <p:sp>
        <p:nvSpPr>
          <p:cNvPr id="17448" name="Rectangle 40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3124200" y="6381750"/>
            <a:ext cx="411162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7449" name="Rectangle 41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7380288" y="6381750"/>
            <a:ext cx="1512887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48D14E3-E1E1-42FD-AEB2-751445B2C691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7464" name="Rectangle 56"/>
          <p:cNvSpPr>
            <a:spLocks noGrp="1" noChangeArrowheads="1"/>
          </p:cNvSpPr>
          <p:nvPr>
            <p:ph type="title"/>
          </p:nvPr>
        </p:nvSpPr>
        <p:spPr bwMode="white">
          <a:xfrm>
            <a:off x="2700338" y="115888"/>
            <a:ext cx="6192837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7466" name="Rectangle 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424863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pic>
        <p:nvPicPr>
          <p:cNvPr id="17491" name="Picture 83" descr="uoyo_alpha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250825" y="115888"/>
            <a:ext cx="2368550" cy="2873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93" name="Picture 85" descr="shield_whit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04813"/>
            <a:ext cx="355600" cy="431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3000">
          <a:solidFill>
            <a:srgbClr val="000000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800">
          <a:solidFill>
            <a:srgbClr val="000000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600">
          <a:solidFill>
            <a:srgbClr val="000000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customXml" Target="../ink/ink1.xm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_xv_GwCgpAc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268413"/>
            <a:ext cx="9144000" cy="1152525"/>
          </a:xfrm>
        </p:spPr>
        <p:txBody>
          <a:bodyPr/>
          <a:lstStyle/>
          <a:p>
            <a:r>
              <a:rPr lang="en-US" sz="3200" dirty="0" smtClean="0">
                <a:latin typeface="Myriad pro"/>
                <a:cs typeface="Myriad pro"/>
              </a:rPr>
              <a:t>Plasma </a:t>
            </a:r>
            <a:r>
              <a:rPr lang="en-US" sz="3200" dirty="0">
                <a:latin typeface="Myriad pro"/>
                <a:cs typeface="Myriad pro"/>
              </a:rPr>
              <a:t>D</a:t>
            </a:r>
            <a:r>
              <a:rPr lang="en-US" sz="3200" dirty="0" smtClean="0">
                <a:latin typeface="Myriad pro"/>
                <a:cs typeface="Myriad pro"/>
              </a:rPr>
              <a:t>iagnostic Techniques</a:t>
            </a:r>
            <a:br>
              <a:rPr lang="en-US" sz="3200" dirty="0" smtClean="0">
                <a:latin typeface="Myriad pro"/>
                <a:cs typeface="Myriad pro"/>
              </a:rPr>
            </a:br>
            <a:r>
              <a:rPr lang="en-US" sz="3200" dirty="0" smtClean="0">
                <a:latin typeface="Myriad pro"/>
                <a:cs typeface="Myriad pro"/>
              </a:rPr>
              <a:t>Lecture </a:t>
            </a:r>
            <a:r>
              <a:rPr lang="en-US" sz="3200" dirty="0" smtClean="0">
                <a:latin typeface="Myriad pro"/>
                <a:cs typeface="Myriad pro"/>
              </a:rPr>
              <a:t>8</a:t>
            </a:r>
            <a:endParaRPr lang="en-US" sz="3200" dirty="0">
              <a:latin typeface="Myriad pro"/>
              <a:cs typeface="Myriad pro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348359"/>
            <a:ext cx="8642350" cy="936625"/>
          </a:xfrm>
        </p:spPr>
        <p:txBody>
          <a:bodyPr/>
          <a:lstStyle/>
          <a:p>
            <a:r>
              <a:rPr lang="en-US" sz="3200" dirty="0" smtClean="0">
                <a:solidFill>
                  <a:srgbClr val="84FFF9"/>
                </a:solidFill>
                <a:latin typeface="Myriad pro"/>
                <a:cs typeface="Myriad pro"/>
              </a:rPr>
              <a:t/>
            </a:r>
            <a:br>
              <a:rPr lang="en-US" sz="3200" dirty="0" smtClean="0">
                <a:solidFill>
                  <a:srgbClr val="84FFF9"/>
                </a:solidFill>
                <a:latin typeface="Myriad pro"/>
                <a:cs typeface="Myriad pro"/>
              </a:rPr>
            </a:br>
            <a:r>
              <a:rPr lang="en-US" sz="3200" dirty="0" smtClean="0">
                <a:solidFill>
                  <a:srgbClr val="84FFF9"/>
                </a:solidFill>
                <a:latin typeface="Myriad pro"/>
                <a:cs typeface="Myriad pro"/>
              </a:rPr>
              <a:t>Deborah O’Connell</a:t>
            </a:r>
            <a:endParaRPr lang="en-US" sz="3200" dirty="0">
              <a:solidFill>
                <a:srgbClr val="84FFF9"/>
              </a:solidFill>
              <a:latin typeface="Myriad pro"/>
              <a:cs typeface="Myriad pr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88224" y="6341258"/>
            <a:ext cx="240533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buNone/>
            </a:pPr>
            <a:r>
              <a:rPr lang="en-GB" dirty="0" smtClean="0">
                <a:solidFill>
                  <a:srgbClr val="FFFFFF"/>
                </a:solidFill>
                <a:latin typeface="Myriad Pro" pitchFamily="34" charset="0"/>
              </a:rPr>
              <a:t>York Plasma Institute</a:t>
            </a:r>
            <a:endParaRPr lang="en-GB" dirty="0">
              <a:solidFill>
                <a:srgbClr val="FFFFFF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361084" y="157735"/>
            <a:ext cx="8748712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30000"/>
              </a:lnSpc>
              <a:buNone/>
            </a:pPr>
            <a:r>
              <a:rPr lang="en-US" sz="2800" dirty="0" smtClean="0">
                <a:solidFill>
                  <a:schemeClr val="tx1"/>
                </a:solidFill>
                <a:effectLst/>
                <a:latin typeface="Calibri" charset="0"/>
                <a:ea typeface="Calibri" charset="0"/>
                <a:cs typeface="Calibri" charset="0"/>
              </a:rPr>
              <a:t>Bremsstrahlung: radiated power</a:t>
            </a:r>
            <a:endParaRPr lang="de-DE" sz="800" dirty="0">
              <a:solidFill>
                <a:schemeClr val="tx1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468560" y="1172652"/>
            <a:ext cx="634162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4161750" indent="-24161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GB" sz="2000" dirty="0" smtClean="0">
                <a:solidFill>
                  <a:srgbClr val="000000"/>
                </a:solidFill>
                <a:effectLst/>
              </a:rPr>
              <a:t>The </a:t>
            </a:r>
            <a:r>
              <a:rPr lang="en-GB" sz="2000" dirty="0">
                <a:solidFill>
                  <a:srgbClr val="000000"/>
                </a:solidFill>
                <a:effectLst/>
              </a:rPr>
              <a:t>power </a:t>
            </a:r>
            <a:r>
              <a:rPr lang="en-GB" sz="2000" i="1" dirty="0">
                <a:solidFill>
                  <a:srgbClr val="000000"/>
                </a:solidFill>
                <a:effectLst/>
              </a:rPr>
              <a:t>P</a:t>
            </a:r>
            <a:r>
              <a:rPr lang="en-GB" sz="2000" dirty="0">
                <a:solidFill>
                  <a:srgbClr val="000000"/>
                </a:solidFill>
                <a:effectLst/>
              </a:rPr>
              <a:t> radiated by an electron when </a:t>
            </a:r>
            <a:r>
              <a:rPr lang="en-GB" sz="2000" dirty="0" smtClean="0">
                <a:solidFill>
                  <a:srgbClr val="000000"/>
                </a:solidFill>
                <a:effectLst/>
              </a:rPr>
              <a:t>de-accelerated is </a:t>
            </a:r>
            <a:r>
              <a:rPr lang="en-GB" sz="2000" dirty="0">
                <a:solidFill>
                  <a:srgbClr val="000000"/>
                </a:solidFill>
                <a:effectLst/>
              </a:rPr>
              <a:t>given </a:t>
            </a:r>
            <a:r>
              <a:rPr lang="en-GB" sz="2000" dirty="0" smtClean="0">
                <a:solidFill>
                  <a:srgbClr val="000000"/>
                </a:solidFill>
                <a:effectLst/>
              </a:rPr>
              <a:t>by: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964" y="1267172"/>
            <a:ext cx="1968500" cy="461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024693"/>
            <a:ext cx="2278112" cy="1116275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-463636" y="3493457"/>
            <a:ext cx="739014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4161750" indent="-24161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GB" sz="2000" dirty="0" smtClean="0">
                <a:solidFill>
                  <a:srgbClr val="000000"/>
                </a:solidFill>
                <a:effectLst/>
              </a:rPr>
              <a:t>The </a:t>
            </a:r>
            <a:r>
              <a:rPr lang="en-GB" sz="2000" dirty="0">
                <a:solidFill>
                  <a:srgbClr val="000000"/>
                </a:solidFill>
                <a:effectLst/>
              </a:rPr>
              <a:t>acceleration </a:t>
            </a:r>
            <a:r>
              <a:rPr lang="en-GB" sz="2000" i="1" dirty="0" smtClean="0">
                <a:solidFill>
                  <a:srgbClr val="000000"/>
                </a:solidFill>
                <a:effectLst/>
              </a:rPr>
              <a:t>a</a:t>
            </a:r>
            <a:r>
              <a:rPr lang="en-GB" sz="2000" dirty="0" smtClean="0">
                <a:solidFill>
                  <a:srgbClr val="000000"/>
                </a:solidFill>
                <a:effectLst/>
              </a:rPr>
              <a:t> of </a:t>
            </a:r>
            <a:r>
              <a:rPr lang="en-GB" sz="2000" dirty="0">
                <a:solidFill>
                  <a:srgbClr val="000000"/>
                </a:solidFill>
                <a:effectLst/>
              </a:rPr>
              <a:t>an electron </a:t>
            </a:r>
            <a:r>
              <a:rPr lang="en-GB" sz="2000" dirty="0" smtClean="0">
                <a:solidFill>
                  <a:srgbClr val="000000"/>
                </a:solidFill>
                <a:effectLst/>
              </a:rPr>
              <a:t>in </a:t>
            </a:r>
            <a:r>
              <a:rPr lang="en-GB" sz="2000" dirty="0">
                <a:solidFill>
                  <a:srgbClr val="000000"/>
                </a:solidFill>
                <a:effectLst/>
              </a:rPr>
              <a:t>a collision with an ion at the closest point of approach </a:t>
            </a:r>
            <a:r>
              <a:rPr lang="en-GB" sz="2000" i="1" dirty="0">
                <a:solidFill>
                  <a:srgbClr val="000000"/>
                </a:solidFill>
                <a:effectLst/>
              </a:rPr>
              <a:t>p </a:t>
            </a:r>
            <a:r>
              <a:rPr lang="en-GB" sz="2000" dirty="0">
                <a:solidFill>
                  <a:srgbClr val="000000"/>
                </a:solidFill>
                <a:effectLst/>
              </a:rPr>
              <a:t>(see illustration)</a:t>
            </a:r>
            <a:r>
              <a:rPr lang="en-GB" sz="2000" i="1" dirty="0">
                <a:solidFill>
                  <a:srgbClr val="000000"/>
                </a:solidFill>
                <a:effectLst/>
              </a:rPr>
              <a:t> </a:t>
            </a:r>
            <a:r>
              <a:rPr lang="en-GB" sz="2000" dirty="0" smtClean="0">
                <a:solidFill>
                  <a:srgbClr val="000000"/>
                </a:solidFill>
                <a:effectLst/>
              </a:rPr>
              <a:t>is given </a:t>
            </a:r>
            <a:r>
              <a:rPr lang="en-GB" sz="2000" dirty="0">
                <a:solidFill>
                  <a:srgbClr val="000000"/>
                </a:solidFill>
                <a:effectLst/>
              </a:rPr>
              <a:t>by:</a:t>
            </a:r>
            <a:endParaRPr lang="en-GB" sz="2000" dirty="0" smtClean="0">
              <a:solidFill>
                <a:srgbClr val="000000"/>
              </a:solidFill>
              <a:effectLst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752" y="4792993"/>
            <a:ext cx="2582664" cy="111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6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69851" y="146867"/>
            <a:ext cx="8748712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30000"/>
              </a:lnSpc>
              <a:buNone/>
            </a:pPr>
            <a:r>
              <a:rPr lang="en-US" sz="2800" dirty="0" smtClean="0">
                <a:solidFill>
                  <a:schemeClr val="tx1"/>
                </a:solidFill>
                <a:effectLst/>
                <a:latin typeface="Calibri" charset="0"/>
                <a:ea typeface="Calibri" charset="0"/>
                <a:cs typeface="Calibri" charset="0"/>
              </a:rPr>
              <a:t>Bremsstrahlung: emitted frequency</a:t>
            </a:r>
            <a:endParaRPr lang="de-DE" sz="800" dirty="0">
              <a:solidFill>
                <a:schemeClr val="tx1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396552" y="1028636"/>
            <a:ext cx="684075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4161750" indent="-24161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GB" sz="2000" dirty="0">
                <a:solidFill>
                  <a:srgbClr val="000000"/>
                </a:solidFill>
                <a:effectLst/>
              </a:rPr>
              <a:t>For small angle </a:t>
            </a:r>
            <a:r>
              <a:rPr lang="en-GB" sz="2000" dirty="0" smtClean="0">
                <a:solidFill>
                  <a:srgbClr val="000000"/>
                </a:solidFill>
                <a:effectLst/>
              </a:rPr>
              <a:t>collisions the </a:t>
            </a:r>
            <a:r>
              <a:rPr lang="en-GB" sz="2000" dirty="0">
                <a:solidFill>
                  <a:srgbClr val="000000"/>
                </a:solidFill>
                <a:effectLst/>
              </a:rPr>
              <a:t>time over which acceleration occurs can be approximated by:</a:t>
            </a:r>
            <a:endParaRPr lang="en-GB" sz="2000" dirty="0" smtClean="0">
              <a:solidFill>
                <a:srgbClr val="000000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964" y="1267172"/>
            <a:ext cx="1968500" cy="461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132856"/>
            <a:ext cx="1224136" cy="806139"/>
          </a:xfrm>
          <a:prstGeom prst="rect">
            <a:avLst/>
          </a:prstGeom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-391627" y="3133417"/>
            <a:ext cx="684075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4161750" indent="-24161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GB" sz="2000" dirty="0">
                <a:solidFill>
                  <a:srgbClr val="000000"/>
                </a:solidFill>
                <a:effectLst/>
              </a:rPr>
              <a:t>The </a:t>
            </a:r>
            <a:r>
              <a:rPr lang="en-GB" sz="2000" dirty="0" smtClean="0">
                <a:solidFill>
                  <a:srgbClr val="000000"/>
                </a:solidFill>
                <a:effectLst/>
              </a:rPr>
              <a:t>Bremsstrahlung </a:t>
            </a:r>
            <a:r>
              <a:rPr lang="en-GB" sz="2000" dirty="0">
                <a:solidFill>
                  <a:srgbClr val="000000"/>
                </a:solidFill>
                <a:effectLst/>
              </a:rPr>
              <a:t>pulse lasts for a time </a:t>
            </a:r>
            <a:r>
              <a:rPr lang="en-GB" sz="2000" i="1" dirty="0" smtClean="0">
                <a:solidFill>
                  <a:srgbClr val="000000"/>
                </a:solidFill>
                <a:effectLst/>
              </a:rPr>
              <a:t>t</a:t>
            </a:r>
            <a:r>
              <a:rPr lang="en-GB" sz="2000" i="1" baseline="-25000" dirty="0" smtClean="0">
                <a:solidFill>
                  <a:srgbClr val="000000"/>
                </a:solidFill>
                <a:effectLst/>
              </a:rPr>
              <a:t>a</a:t>
            </a:r>
            <a:r>
              <a:rPr lang="en-GB" sz="2000" dirty="0" smtClean="0">
                <a:solidFill>
                  <a:srgbClr val="000000"/>
                </a:solidFill>
                <a:effectLst/>
              </a:rPr>
              <a:t>, </a:t>
            </a:r>
            <a:r>
              <a:rPr lang="en-GB" sz="2000" dirty="0">
                <a:solidFill>
                  <a:srgbClr val="000000"/>
                </a:solidFill>
                <a:effectLst/>
              </a:rPr>
              <a:t>and so when Fourier analysed, </a:t>
            </a:r>
            <a:r>
              <a:rPr lang="en-GB" sz="2000" dirty="0" smtClean="0">
                <a:solidFill>
                  <a:srgbClr val="000000"/>
                </a:solidFill>
                <a:effectLst/>
              </a:rPr>
              <a:t>produces a </a:t>
            </a:r>
            <a:r>
              <a:rPr lang="en-GB" sz="2000" dirty="0">
                <a:solidFill>
                  <a:srgbClr val="000000"/>
                </a:solidFill>
                <a:effectLst/>
              </a:rPr>
              <a:t>dominant contribution to that part of the frequency spectrum with:</a:t>
            </a:r>
            <a:endParaRPr lang="en-GB" sz="2000" dirty="0" smtClean="0">
              <a:solidFill>
                <a:srgbClr val="000000"/>
              </a:solidFill>
              <a:effectLst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4776420"/>
            <a:ext cx="2333978" cy="9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823695" y="150529"/>
            <a:ext cx="8748712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30000"/>
              </a:lnSpc>
              <a:buNone/>
            </a:pPr>
            <a:r>
              <a:rPr lang="en-US" sz="2800" dirty="0" smtClean="0">
                <a:solidFill>
                  <a:schemeClr val="tx1"/>
                </a:solidFill>
                <a:effectLst/>
                <a:latin typeface="Calibri" charset="0"/>
                <a:ea typeface="Calibri" charset="0"/>
                <a:cs typeface="Calibri" charset="0"/>
              </a:rPr>
              <a:t>Bremsstrahlung: frequency spectrum</a:t>
            </a:r>
            <a:endParaRPr lang="de-DE" sz="800" dirty="0">
              <a:solidFill>
                <a:schemeClr val="tx1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324544" y="908720"/>
            <a:ext cx="946659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4161750" indent="-24161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GB" sz="2000" dirty="0" smtClean="0">
                <a:solidFill>
                  <a:srgbClr val="000000"/>
                </a:solidFill>
                <a:effectLst/>
              </a:rPr>
              <a:t>Assuming a </a:t>
            </a:r>
            <a:r>
              <a:rPr lang="en-GB" sz="2000" dirty="0" err="1" smtClean="0">
                <a:solidFill>
                  <a:srgbClr val="000000"/>
                </a:solidFill>
                <a:effectLst/>
              </a:rPr>
              <a:t>Maxwellian</a:t>
            </a:r>
            <a:r>
              <a:rPr lang="en-GB" sz="2000" dirty="0" smtClean="0">
                <a:solidFill>
                  <a:srgbClr val="000000"/>
                </a:solidFill>
                <a:effectLst/>
              </a:rPr>
              <a:t> distribution function of speeds the total energy radiated </a:t>
            </a:r>
            <a:r>
              <a:rPr lang="en-GB" sz="2000" i="1" dirty="0" smtClean="0">
                <a:solidFill>
                  <a:srgbClr val="000000"/>
                </a:solidFill>
                <a:effectLst/>
              </a:rPr>
              <a:t>W(</a:t>
            </a:r>
            <a:r>
              <a:rPr lang="en-GB" sz="2000" i="1" dirty="0" err="1" smtClean="0">
                <a:solidFill>
                  <a:srgbClr val="000000"/>
                </a:solidFill>
                <a:effectLst/>
              </a:rPr>
              <a:t>E</a:t>
            </a:r>
            <a:r>
              <a:rPr lang="en-GB" sz="2000" i="1" baseline="-25000" dirty="0" err="1" smtClean="0">
                <a:solidFill>
                  <a:srgbClr val="000000"/>
                </a:solidFill>
                <a:effectLst/>
              </a:rPr>
              <a:t>p</a:t>
            </a:r>
            <a:r>
              <a:rPr lang="en-GB" sz="2000" i="1" dirty="0" smtClean="0">
                <a:solidFill>
                  <a:srgbClr val="000000"/>
                </a:solidFill>
                <a:effectLst/>
              </a:rPr>
              <a:t>) </a:t>
            </a:r>
            <a:r>
              <a:rPr lang="en-GB" sz="2000" i="1" dirty="0" err="1" smtClean="0">
                <a:solidFill>
                  <a:srgbClr val="000000"/>
                </a:solidFill>
                <a:effectLst/>
              </a:rPr>
              <a:t>dE</a:t>
            </a:r>
            <a:r>
              <a:rPr lang="en-GB" sz="2000" i="1" baseline="-25000" dirty="0" err="1" smtClean="0">
                <a:solidFill>
                  <a:srgbClr val="000000"/>
                </a:solidFill>
                <a:effectLst/>
              </a:rPr>
              <a:t>p</a:t>
            </a:r>
            <a:r>
              <a:rPr lang="en-GB" sz="2000" baseline="-25000" dirty="0" smtClean="0">
                <a:solidFill>
                  <a:srgbClr val="000000"/>
                </a:solidFill>
                <a:effectLst/>
              </a:rPr>
              <a:t> </a:t>
            </a:r>
            <a:r>
              <a:rPr lang="en-GB" sz="2000" dirty="0" smtClean="0">
                <a:solidFill>
                  <a:srgbClr val="000000"/>
                </a:solidFill>
                <a:effectLst/>
              </a:rPr>
              <a:t>for a photon energy </a:t>
            </a:r>
            <a:r>
              <a:rPr lang="en-GB" sz="2000" i="1" dirty="0" err="1" smtClean="0">
                <a:solidFill>
                  <a:srgbClr val="000000"/>
                </a:solidFill>
                <a:effectLst/>
              </a:rPr>
              <a:t>E</a:t>
            </a:r>
            <a:r>
              <a:rPr lang="en-GB" sz="2000" i="1" baseline="-25000" dirty="0" err="1" smtClean="0">
                <a:solidFill>
                  <a:srgbClr val="000000"/>
                </a:solidFill>
                <a:effectLst/>
              </a:rPr>
              <a:t>p</a:t>
            </a:r>
            <a:r>
              <a:rPr lang="en-GB" sz="2000" dirty="0" smtClean="0">
                <a:solidFill>
                  <a:srgbClr val="000000"/>
                </a:solidFill>
                <a:effectLst/>
              </a:rPr>
              <a:t> is given by: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163" y="3212976"/>
            <a:ext cx="3050333" cy="302433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043608" y="1700808"/>
            <a:ext cx="5472608" cy="932114"/>
            <a:chOff x="179512" y="2415298"/>
            <a:chExt cx="5616624" cy="80713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512" y="2542666"/>
              <a:ext cx="889839" cy="45428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5616" y="2415298"/>
              <a:ext cx="4680520" cy="807137"/>
            </a:xfrm>
            <a:prstGeom prst="rect">
              <a:avLst/>
            </a:prstGeom>
          </p:spPr>
        </p:pic>
      </p:grp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324544" y="3029627"/>
            <a:ext cx="5827723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4161750" indent="-24161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GB" sz="2000" dirty="0" smtClean="0">
                <a:solidFill>
                  <a:srgbClr val="000000"/>
                </a:solidFill>
                <a:effectLst/>
              </a:rPr>
              <a:t>Details are complex and this is only a simple ‘classical’ approximation. The general scaling and dependencies, however, also hold in a full quantum mechanical treatment.</a:t>
            </a: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-319619" y="4797152"/>
            <a:ext cx="582772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4161750" indent="-24161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GB" sz="2000" dirty="0" smtClean="0">
                <a:solidFill>
                  <a:srgbClr val="000000"/>
                </a:solidFill>
                <a:effectLst/>
              </a:rPr>
              <a:t>The measurement of the frequency spectrum is often employed as a diagnostics technique for the electron temperature – see figure.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/>
              <p14:cNvContentPartPr/>
              <p14:nvPr/>
            </p14:nvContentPartPr>
            <p14:xfrm>
              <a:off x="6052548" y="6695257"/>
              <a:ext cx="4320" cy="205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36708" y="6679057"/>
                <a:ext cx="36720" cy="5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008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1" y="1052736"/>
            <a:ext cx="5775755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600" dirty="0" smtClean="0">
                <a:effectLst/>
              </a:rPr>
              <a:t>Cyclotron radiation</a:t>
            </a:r>
          </a:p>
          <a:p>
            <a:pPr marL="342900" indent="-342900">
              <a:buFontTx/>
              <a:buChar char="-"/>
            </a:pPr>
            <a:r>
              <a:rPr lang="en-US" sz="2200" dirty="0" smtClean="0">
                <a:effectLst/>
              </a:rPr>
              <a:t>Accelerated charges emit radiation</a:t>
            </a:r>
          </a:p>
          <a:p>
            <a:pPr marL="342900" indent="-342900">
              <a:buFontTx/>
              <a:buChar char="-"/>
            </a:pPr>
            <a:r>
              <a:rPr lang="en-US" sz="2200" dirty="0" smtClean="0">
                <a:effectLst/>
              </a:rPr>
              <a:t>Particles undergo acceleration (changing velocity) in magnetic field and can radiate </a:t>
            </a:r>
            <a:endParaRPr lang="en-US" sz="2200" dirty="0">
              <a:effectLst/>
            </a:endParaRPr>
          </a:p>
          <a:p>
            <a:pPr marL="342900" indent="-342900">
              <a:buFontTx/>
              <a:buChar char="-"/>
            </a:pPr>
            <a:r>
              <a:rPr lang="en-US" sz="2200" dirty="0" smtClean="0">
                <a:effectLst/>
              </a:rPr>
              <a:t>Basis of synchrotron radiation</a:t>
            </a:r>
            <a:endParaRPr lang="en-US" sz="2200" dirty="0">
              <a:effectLst/>
            </a:endParaRPr>
          </a:p>
          <a:p>
            <a:pPr>
              <a:buNone/>
            </a:pPr>
            <a:endParaRPr lang="en-US" sz="2600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440" y="1093540"/>
            <a:ext cx="3116064" cy="23370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9512" y="3429000"/>
            <a:ext cx="5400600" cy="272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600" dirty="0" smtClean="0">
                <a:effectLst/>
              </a:rPr>
              <a:t>Bremsstrahlung</a:t>
            </a:r>
          </a:p>
          <a:p>
            <a:pPr marL="342900" indent="-342900">
              <a:buFontTx/>
              <a:buChar char="-"/>
            </a:pPr>
            <a:r>
              <a:rPr lang="en-US" sz="2200" dirty="0" smtClean="0">
                <a:effectLst/>
              </a:rPr>
              <a:t>Electron acceleration (&amp; emission) due to scattering in the presence of ions</a:t>
            </a:r>
          </a:p>
          <a:p>
            <a:pPr marL="342900" indent="-342900">
              <a:buFontTx/>
              <a:buChar char="-"/>
            </a:pPr>
            <a:r>
              <a:rPr lang="en-US" sz="2200" dirty="0" smtClean="0">
                <a:effectLst/>
              </a:rPr>
              <a:t>Bremsstrahlung ‘pulses’ can be translated into a frequency space</a:t>
            </a:r>
          </a:p>
          <a:p>
            <a:pPr marL="342900" indent="-342900">
              <a:buFontTx/>
              <a:buChar char="-"/>
            </a:pPr>
            <a:r>
              <a:rPr lang="en-US" sz="2200" dirty="0" smtClean="0">
                <a:effectLst/>
              </a:rPr>
              <a:t>Spectrum can be employed as a diagnostic of electron temperature </a:t>
            </a:r>
            <a:endParaRPr lang="en-US" sz="2200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471392"/>
            <a:ext cx="1168394" cy="27363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687" y="3952165"/>
            <a:ext cx="2178809" cy="2160240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47664" y="166713"/>
            <a:ext cx="756084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>
              <a:lnSpc>
                <a:spcPct val="130000"/>
              </a:lnSpc>
              <a:buNone/>
            </a:pPr>
            <a:r>
              <a:rPr lang="en-US" sz="2800" smtClean="0">
                <a:solidFill>
                  <a:schemeClr val="tx1"/>
                </a:solidFill>
                <a:effectLst/>
                <a:latin typeface="Calibri" charset="0"/>
                <a:ea typeface="Calibri" charset="0"/>
                <a:cs typeface="Calibri" charset="0"/>
              </a:rPr>
              <a:t>Summary</a:t>
            </a:r>
            <a:endParaRPr lang="de-DE" sz="800" dirty="0">
              <a:solidFill>
                <a:schemeClr val="tx1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6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592" y="2780928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3600" dirty="0">
                <a:effectLst/>
              </a:rPr>
              <a:t>Recombination radiation</a:t>
            </a:r>
          </a:p>
        </p:txBody>
      </p:sp>
    </p:spTree>
    <p:extLst>
      <p:ext uri="{BB962C8B-B14F-4D97-AF65-F5344CB8AC3E}">
        <p14:creationId xmlns:p14="http://schemas.microsoft.com/office/powerpoint/2010/main" val="83608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150606" y="116632"/>
            <a:ext cx="8748712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30000"/>
              </a:lnSpc>
              <a:buNone/>
            </a:pPr>
            <a:r>
              <a:rPr lang="en-US" sz="2800" dirty="0" smtClean="0">
                <a:solidFill>
                  <a:schemeClr val="tx1"/>
                </a:solidFill>
                <a:effectLst/>
                <a:latin typeface="Calibri" charset="0"/>
                <a:ea typeface="Calibri" charset="0"/>
                <a:cs typeface="Calibri" charset="0"/>
              </a:rPr>
              <a:t>Recombination radiation: concept</a:t>
            </a:r>
            <a:endParaRPr lang="de-DE" sz="800" dirty="0">
              <a:solidFill>
                <a:schemeClr val="tx1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324544" y="1064930"/>
            <a:ext cx="936104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4161750" indent="-24161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GB" sz="2000" dirty="0">
                <a:solidFill>
                  <a:srgbClr val="000000"/>
                </a:solidFill>
                <a:effectLst/>
              </a:rPr>
              <a:t>In colliding with an </a:t>
            </a:r>
            <a:r>
              <a:rPr lang="en-GB" sz="2000" dirty="0" smtClean="0">
                <a:solidFill>
                  <a:srgbClr val="000000"/>
                </a:solidFill>
                <a:effectLst/>
              </a:rPr>
              <a:t>ion, </a:t>
            </a:r>
            <a:r>
              <a:rPr lang="en-GB" sz="2000" dirty="0">
                <a:solidFill>
                  <a:srgbClr val="000000"/>
                </a:solidFill>
                <a:effectLst/>
              </a:rPr>
              <a:t>an electron can be captured by the ion and the electron </a:t>
            </a:r>
            <a:r>
              <a:rPr lang="en-GB" sz="2000" dirty="0" smtClean="0">
                <a:solidFill>
                  <a:srgbClr val="000000"/>
                </a:solidFill>
                <a:effectLst/>
              </a:rPr>
              <a:t>end up </a:t>
            </a:r>
            <a:r>
              <a:rPr lang="en-GB" sz="2000" dirty="0">
                <a:solidFill>
                  <a:srgbClr val="000000"/>
                </a:solidFill>
                <a:effectLst/>
              </a:rPr>
              <a:t>bound in a quantum state of the ion.</a:t>
            </a:r>
            <a:endParaRPr lang="en-GB" sz="2000" dirty="0" smtClean="0">
              <a:solidFill>
                <a:srgbClr val="000000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3789040"/>
            <a:ext cx="5919275" cy="2336924"/>
          </a:xfrm>
          <a:prstGeom prst="rect">
            <a:avLst/>
          </a:prstGeom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-324544" y="1857018"/>
            <a:ext cx="93610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4161750" indent="-24161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GB" sz="2000" dirty="0">
                <a:solidFill>
                  <a:srgbClr val="000000"/>
                </a:solidFill>
                <a:effectLst/>
              </a:rPr>
              <a:t>All the electrons kinetic energy plus </a:t>
            </a:r>
            <a:r>
              <a:rPr lang="en-GB" sz="2000" dirty="0" smtClean="0">
                <a:solidFill>
                  <a:srgbClr val="000000"/>
                </a:solidFill>
                <a:effectLst/>
              </a:rPr>
              <a:t>the energy difference </a:t>
            </a:r>
            <a:r>
              <a:rPr lang="en-GB" sz="2000" dirty="0">
                <a:solidFill>
                  <a:srgbClr val="000000"/>
                </a:solidFill>
                <a:effectLst/>
              </a:rPr>
              <a:t>of </a:t>
            </a:r>
            <a:r>
              <a:rPr lang="en-GB" sz="2000" dirty="0" smtClean="0">
                <a:solidFill>
                  <a:srgbClr val="000000"/>
                </a:solidFill>
                <a:effectLst/>
              </a:rPr>
              <a:t>the final </a:t>
            </a:r>
            <a:r>
              <a:rPr lang="en-GB" sz="2000" dirty="0">
                <a:solidFill>
                  <a:srgbClr val="000000"/>
                </a:solidFill>
                <a:effectLst/>
              </a:rPr>
              <a:t>quantum state and the ionisation limit of the ion is </a:t>
            </a:r>
            <a:r>
              <a:rPr lang="en-GB" sz="2000" dirty="0" smtClean="0">
                <a:solidFill>
                  <a:srgbClr val="000000"/>
                </a:solidFill>
                <a:effectLst/>
              </a:rPr>
              <a:t>released as </a:t>
            </a:r>
            <a:r>
              <a:rPr lang="en-GB" sz="2000" dirty="0">
                <a:solidFill>
                  <a:srgbClr val="000000"/>
                </a:solidFill>
                <a:effectLst/>
              </a:rPr>
              <a:t>photon energy.</a:t>
            </a:r>
            <a:endParaRPr lang="en-GB" sz="20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-324544" y="2917393"/>
            <a:ext cx="93610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4161750" indent="-24161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GB" sz="2000" dirty="0">
                <a:solidFill>
                  <a:srgbClr val="000000"/>
                </a:solidFill>
                <a:effectLst/>
              </a:rPr>
              <a:t>The emission is known as recombination radiation or free-</a:t>
            </a:r>
            <a:r>
              <a:rPr lang="en-GB" sz="2000" dirty="0" smtClean="0">
                <a:solidFill>
                  <a:srgbClr val="000000"/>
                </a:solidFill>
                <a:effectLst/>
              </a:rPr>
              <a:t>bound radiation </a:t>
            </a:r>
            <a:r>
              <a:rPr lang="en-GB" sz="2000" dirty="0">
                <a:solidFill>
                  <a:srgbClr val="000000"/>
                </a:solidFill>
                <a:effectLst/>
              </a:rPr>
              <a:t>because it results from electrons recombining from free, unbound states </a:t>
            </a:r>
            <a:r>
              <a:rPr lang="en-GB" sz="2000" dirty="0" smtClean="0">
                <a:solidFill>
                  <a:srgbClr val="000000"/>
                </a:solidFill>
                <a:effectLst/>
              </a:rPr>
              <a:t>to bound</a:t>
            </a:r>
            <a:r>
              <a:rPr lang="en-GB" sz="2000" dirty="0">
                <a:solidFill>
                  <a:srgbClr val="000000"/>
                </a:solidFill>
                <a:effectLst/>
              </a:rPr>
              <a:t>, discrete quantum states.</a:t>
            </a:r>
            <a:endParaRPr lang="en-GB" sz="2000" dirty="0" smtClean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057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295896" y="238721"/>
            <a:ext cx="8748712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30000"/>
              </a:lnSpc>
              <a:buNone/>
            </a:pPr>
            <a:r>
              <a:rPr lang="en-US" sz="2800" dirty="0" smtClean="0">
                <a:solidFill>
                  <a:schemeClr val="tx1"/>
                </a:solidFill>
                <a:effectLst/>
                <a:latin typeface="Calibri" charset="0"/>
                <a:ea typeface="Calibri" charset="0"/>
                <a:cs typeface="Calibri" charset="0"/>
              </a:rPr>
              <a:t>Recombination radiation: frequency spectrum</a:t>
            </a:r>
            <a:endParaRPr lang="de-DE" sz="800" dirty="0">
              <a:solidFill>
                <a:schemeClr val="tx1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324544" y="1064930"/>
            <a:ext cx="496855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4161750" indent="-24161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GB" sz="2000" dirty="0" smtClean="0">
                <a:solidFill>
                  <a:srgbClr val="000000"/>
                </a:solidFill>
                <a:effectLst/>
              </a:rPr>
              <a:t>The overall frequency spectrum for </a:t>
            </a:r>
            <a:r>
              <a:rPr lang="en-GB" sz="2000" dirty="0" err="1" smtClean="0">
                <a:solidFill>
                  <a:srgbClr val="000000"/>
                </a:solidFill>
                <a:effectLst/>
              </a:rPr>
              <a:t>recombinative</a:t>
            </a:r>
            <a:r>
              <a:rPr lang="en-GB" sz="2000" dirty="0" smtClean="0">
                <a:solidFill>
                  <a:srgbClr val="000000"/>
                </a:solidFill>
                <a:effectLst/>
              </a:rPr>
              <a:t> radiation is similar to Bremsstrahlung apart from an additional term representing subsequent ionization stages.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993470"/>
            <a:ext cx="4277751" cy="1688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97" y="3645024"/>
            <a:ext cx="2660007" cy="258307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51520" y="3195352"/>
            <a:ext cx="5889597" cy="593688"/>
            <a:chOff x="529346" y="2762734"/>
            <a:chExt cx="5889597" cy="5936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346" y="2852936"/>
              <a:ext cx="741533" cy="38259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0879" y="2762734"/>
              <a:ext cx="5148064" cy="593688"/>
            </a:xfrm>
            <a:prstGeom prst="rect">
              <a:avLst/>
            </a:prstGeom>
          </p:spPr>
        </p:pic>
      </p:grp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-319619" y="4154304"/>
            <a:ext cx="4968552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4161750" indent="-24161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GB" sz="2000" dirty="0" smtClean="0">
                <a:solidFill>
                  <a:srgbClr val="000000"/>
                </a:solidFill>
                <a:effectLst/>
              </a:rPr>
              <a:t>If the measured frequency range covers multiple ionization levels then the ‘slope’ can still be used to determine the electron temperature.</a:t>
            </a:r>
          </a:p>
        </p:txBody>
      </p:sp>
    </p:spTree>
    <p:extLst>
      <p:ext uri="{BB962C8B-B14F-4D97-AF65-F5344CB8AC3E}">
        <p14:creationId xmlns:p14="http://schemas.microsoft.com/office/powerpoint/2010/main" val="72130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592" y="2780928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3600" dirty="0" smtClean="0">
                <a:effectLst/>
              </a:rPr>
              <a:t>Active optical diagnostic techniques</a:t>
            </a:r>
            <a:endParaRPr lang="en-US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324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087984" y="188640"/>
            <a:ext cx="8748712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30000"/>
              </a:lnSpc>
              <a:buNone/>
            </a:pPr>
            <a:r>
              <a:rPr lang="en-US" sz="2800" dirty="0" smtClean="0">
                <a:solidFill>
                  <a:schemeClr val="tx1"/>
                </a:solidFill>
                <a:effectLst/>
                <a:latin typeface="Calibri" charset="0"/>
                <a:ea typeface="Calibri" charset="0"/>
                <a:cs typeface="Calibri" charset="0"/>
              </a:rPr>
              <a:t>Radiation from accelerated charges</a:t>
            </a:r>
            <a:endParaRPr lang="de-DE" sz="800" dirty="0">
              <a:solidFill>
                <a:schemeClr val="tx1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900607" y="984093"/>
            <a:ext cx="6192687" cy="4007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4161750" indent="-24161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2" eaLnBrk="1" hangingPunct="1"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GB" dirty="0" smtClean="0">
                <a:solidFill>
                  <a:srgbClr val="000000"/>
                </a:solidFill>
                <a:effectLst/>
              </a:rPr>
              <a:t>We know from undergraduate electrodynamics that accelerated charges emit radiation.</a:t>
            </a:r>
            <a:br>
              <a:rPr lang="en-GB" dirty="0" smtClean="0">
                <a:solidFill>
                  <a:srgbClr val="000000"/>
                </a:solidFill>
                <a:effectLst/>
              </a:rPr>
            </a:br>
            <a:endParaRPr lang="en-GB" dirty="0" smtClean="0">
              <a:solidFill>
                <a:srgbClr val="000000"/>
              </a:solidFill>
              <a:effectLst/>
            </a:endParaRPr>
          </a:p>
          <a:p>
            <a:pPr lvl="2" eaLnBrk="1" hangingPunct="1"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GB" dirty="0" smtClean="0">
                <a:solidFill>
                  <a:srgbClr val="000000"/>
                </a:solidFill>
                <a:effectLst/>
              </a:rPr>
              <a:t>This is the basis of dipole radiation exploited in antenna technology – see animation</a:t>
            </a:r>
            <a:r>
              <a:rPr lang="en-GB" dirty="0" smtClean="0">
                <a:solidFill>
                  <a:srgbClr val="000000"/>
                </a:solidFill>
                <a:effectLst/>
              </a:rPr>
              <a:t>.</a:t>
            </a:r>
          </a:p>
          <a:p>
            <a:pPr lvl="2" eaLnBrk="1" hangingPunct="1">
              <a:buClr>
                <a:srgbClr val="002060"/>
              </a:buClr>
              <a:buSzPct val="100000"/>
              <a:buFont typeface="Arial" charset="0"/>
              <a:buChar char="•"/>
            </a:pPr>
            <a:endParaRPr lang="en-GB" dirty="0" smtClean="0">
              <a:solidFill>
                <a:srgbClr val="000000"/>
              </a:solidFill>
              <a:effectLst/>
            </a:endParaRPr>
          </a:p>
          <a:p>
            <a:pPr lvl="2" eaLnBrk="1" hangingPunct="1"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GB" dirty="0" err="1" smtClean="0">
                <a:solidFill>
                  <a:srgbClr val="000000"/>
                </a:solidFill>
                <a:effectLst/>
              </a:rPr>
              <a:t>Larmor’s</a:t>
            </a:r>
            <a:r>
              <a:rPr lang="en-GB" dirty="0" smtClean="0">
                <a:solidFill>
                  <a:srgbClr val="000000"/>
                </a:solidFill>
                <a:effectLst/>
              </a:rPr>
              <a:t> formula provides total radiated power:</a:t>
            </a:r>
            <a:endParaRPr lang="en-GB" dirty="0" smtClean="0">
              <a:solidFill>
                <a:srgbClr val="000000"/>
              </a:solidFill>
              <a:effectLst/>
            </a:endParaRPr>
          </a:p>
        </p:txBody>
      </p:sp>
      <p:pic>
        <p:nvPicPr>
          <p:cNvPr id="8" name="Picture 7" descr="DipoleRadiatio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018" y="908720"/>
            <a:ext cx="3736312" cy="30878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330" y="3996581"/>
            <a:ext cx="2489100" cy="2268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10" y="5012986"/>
            <a:ext cx="5226908" cy="122911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908541" y="6412106"/>
            <a:ext cx="123545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None/>
            </a:pPr>
            <a:r>
              <a:rPr lang="en-GB" sz="1600" dirty="0" smtClean="0">
                <a:solidFill>
                  <a:srgbClr val="FFFFFF"/>
                </a:solidFill>
                <a:latin typeface="Myriad Pro" pitchFamily="34" charset="0"/>
              </a:rPr>
              <a:t>Lecture 7</a:t>
            </a:r>
            <a:endParaRPr lang="en-GB" sz="1600" dirty="0">
              <a:solidFill>
                <a:srgbClr val="FFFFFF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67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018" y="2248224"/>
            <a:ext cx="3743494" cy="2404912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12120" y="166713"/>
            <a:ext cx="8748712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30000"/>
              </a:lnSpc>
              <a:buNone/>
            </a:pPr>
            <a:r>
              <a:rPr lang="en-US" sz="2800" dirty="0" smtClean="0">
                <a:solidFill>
                  <a:schemeClr val="tx1"/>
                </a:solidFill>
                <a:effectLst/>
                <a:latin typeface="Calibri" charset="0"/>
                <a:ea typeface="Calibri" charset="0"/>
                <a:cs typeface="Calibri" charset="0"/>
              </a:rPr>
              <a:t>Cyclotron radiation</a:t>
            </a:r>
            <a:endParaRPr lang="de-DE" sz="800" dirty="0">
              <a:solidFill>
                <a:schemeClr val="tx1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900607" y="984093"/>
            <a:ext cx="619268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4161750" indent="-24161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2" eaLnBrk="1" hangingPunct="1"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</a:rPr>
              <a:t>Electrons with a velocity </a:t>
            </a:r>
            <a:r>
              <a:rPr lang="en-GB" dirty="0" smtClean="0">
                <a:solidFill>
                  <a:srgbClr val="000000"/>
                </a:solidFill>
                <a:effectLst/>
              </a:rPr>
              <a:t>component </a:t>
            </a:r>
            <a:r>
              <a:rPr lang="en-GB" dirty="0">
                <a:solidFill>
                  <a:srgbClr val="000000"/>
                </a:solidFill>
                <a:effectLst/>
              </a:rPr>
              <a:t>perpendicular to </a:t>
            </a:r>
            <a:r>
              <a:rPr lang="en-GB" dirty="0" smtClean="0">
                <a:solidFill>
                  <a:srgbClr val="000000"/>
                </a:solidFill>
                <a:effectLst/>
              </a:rPr>
              <a:t>a magnetic field </a:t>
            </a:r>
            <a:r>
              <a:rPr lang="en-GB" dirty="0">
                <a:solidFill>
                  <a:srgbClr val="000000"/>
                </a:solidFill>
                <a:effectLst/>
              </a:rPr>
              <a:t>are </a:t>
            </a:r>
            <a:r>
              <a:rPr lang="en-GB" dirty="0" smtClean="0">
                <a:solidFill>
                  <a:srgbClr val="000000"/>
                </a:solidFill>
                <a:effectLst/>
              </a:rPr>
              <a:t>accelerated (Lorentz force) such </a:t>
            </a:r>
            <a:r>
              <a:rPr lang="en-GB" dirty="0">
                <a:solidFill>
                  <a:srgbClr val="000000"/>
                </a:solidFill>
                <a:effectLst/>
              </a:rPr>
              <a:t>that</a:t>
            </a:r>
            <a:r>
              <a:rPr lang="en-GB" dirty="0" smtClean="0">
                <a:solidFill>
                  <a:srgbClr val="000000"/>
                </a:solidFill>
                <a:effectLst/>
              </a:rPr>
              <a:t>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28" y="2681426"/>
            <a:ext cx="2257772" cy="1108890"/>
          </a:xfrm>
          <a:prstGeom prst="rect">
            <a:avLst/>
          </a:prstGeom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-900608" y="3861048"/>
            <a:ext cx="619268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4161750" indent="-24161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2" eaLnBrk="1" hangingPunct="1"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GB" dirty="0" smtClean="0">
                <a:solidFill>
                  <a:srgbClr val="000000"/>
                </a:solidFill>
                <a:effectLst/>
              </a:rPr>
              <a:t>In a homogenous magnetic field this results in a circular motion, see figure, with the cyclotron frequency: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589240"/>
            <a:ext cx="2833836" cy="5074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08541" y="6412106"/>
            <a:ext cx="123545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None/>
            </a:pPr>
            <a:r>
              <a:rPr lang="en-GB" sz="1600" dirty="0" smtClean="0">
                <a:solidFill>
                  <a:srgbClr val="FFFFFF"/>
                </a:solidFill>
                <a:latin typeface="Myriad Pro" pitchFamily="34" charset="0"/>
              </a:rPr>
              <a:t>Lecture 7</a:t>
            </a:r>
            <a:endParaRPr lang="en-GB" sz="1600" dirty="0">
              <a:solidFill>
                <a:srgbClr val="FFFFFF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11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900607" y="984093"/>
            <a:ext cx="643699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4161750" indent="-24161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2" eaLnBrk="1" hangingPunct="1"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GB" dirty="0" smtClean="0">
                <a:solidFill>
                  <a:srgbClr val="000000"/>
                </a:solidFill>
                <a:effectLst/>
              </a:rPr>
              <a:t>There is no force in the direction of the magnetic field and the parallel velocity is preserved resulting in a spiral motion – see illustration.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-900608" y="2924944"/>
            <a:ext cx="643699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4161750" indent="-24161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2" eaLnBrk="1" hangingPunct="1"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GB" dirty="0" smtClean="0">
                <a:solidFill>
                  <a:srgbClr val="000000"/>
                </a:solidFill>
                <a:effectLst/>
              </a:rPr>
              <a:t>We can use the direction of the magnetic field as a reference frame and following the rules of the vector cross product write: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97" y="2060848"/>
            <a:ext cx="3500107" cy="2625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35" y="4685928"/>
            <a:ext cx="2988592" cy="1098433"/>
          </a:xfrm>
          <a:prstGeom prst="rect">
            <a:avLst/>
          </a:prstGeom>
        </p:spPr>
      </p:pic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312120" y="166713"/>
            <a:ext cx="8748712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30000"/>
              </a:lnSpc>
              <a:buNone/>
            </a:pPr>
            <a:r>
              <a:rPr lang="en-US" sz="2800" dirty="0" smtClean="0">
                <a:solidFill>
                  <a:schemeClr val="tx1"/>
                </a:solidFill>
                <a:effectLst/>
                <a:latin typeface="Calibri" charset="0"/>
                <a:ea typeface="Calibri" charset="0"/>
                <a:cs typeface="Calibri" charset="0"/>
              </a:rPr>
              <a:t>Cyclotron radiation</a:t>
            </a:r>
            <a:endParaRPr lang="de-DE" sz="800" dirty="0">
              <a:solidFill>
                <a:schemeClr val="tx1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08541" y="6412106"/>
            <a:ext cx="123545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None/>
            </a:pPr>
            <a:r>
              <a:rPr lang="en-GB" sz="1600" dirty="0" smtClean="0">
                <a:solidFill>
                  <a:srgbClr val="FFFFFF"/>
                </a:solidFill>
                <a:latin typeface="Myriad Pro" pitchFamily="34" charset="0"/>
              </a:rPr>
              <a:t>Lecture 7</a:t>
            </a:r>
            <a:endParaRPr lang="en-GB" sz="1600" dirty="0">
              <a:solidFill>
                <a:srgbClr val="FFFFFF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9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900607" y="984093"/>
            <a:ext cx="61926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4161750" indent="-24161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2" eaLnBrk="1" hangingPunct="1"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GB" dirty="0" smtClean="0">
                <a:solidFill>
                  <a:srgbClr val="000000"/>
                </a:solidFill>
                <a:effectLst/>
              </a:rPr>
              <a:t>The cyclotron radiation power is consequently given </a:t>
            </a:r>
            <a:r>
              <a:rPr lang="en-GB" dirty="0" smtClean="0">
                <a:solidFill>
                  <a:srgbClr val="000000"/>
                </a:solidFill>
                <a:effectLst/>
              </a:rPr>
              <a:t>by:</a:t>
            </a:r>
            <a:endParaRPr lang="en-GB" dirty="0" smtClean="0">
              <a:solidFill>
                <a:srgbClr val="000000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136" y="989429"/>
            <a:ext cx="3685058" cy="2552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56" y="1772816"/>
            <a:ext cx="3954236" cy="1627357"/>
          </a:xfrm>
          <a:prstGeom prst="rect">
            <a:avLst/>
          </a:prstGeom>
        </p:spPr>
      </p:pic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312120" y="166713"/>
            <a:ext cx="8748712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30000"/>
              </a:lnSpc>
              <a:buNone/>
            </a:pPr>
            <a:r>
              <a:rPr lang="en-US" sz="2800" dirty="0" smtClean="0">
                <a:solidFill>
                  <a:schemeClr val="tx1"/>
                </a:solidFill>
                <a:effectLst/>
                <a:latin typeface="Calibri" charset="0"/>
                <a:ea typeface="Calibri" charset="0"/>
                <a:cs typeface="Calibri" charset="0"/>
              </a:rPr>
              <a:t>Cyclotron radiation</a:t>
            </a:r>
            <a:endParaRPr lang="de-DE" sz="800" dirty="0">
              <a:solidFill>
                <a:schemeClr val="tx1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08541" y="6412106"/>
            <a:ext cx="123545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None/>
            </a:pPr>
            <a:r>
              <a:rPr lang="en-GB" sz="1600" dirty="0" smtClean="0">
                <a:solidFill>
                  <a:srgbClr val="FFFFFF"/>
                </a:solidFill>
                <a:latin typeface="Myriad Pro" pitchFamily="34" charset="0"/>
              </a:rPr>
              <a:t>Lecture 7</a:t>
            </a:r>
            <a:endParaRPr lang="en-GB" sz="1600" dirty="0">
              <a:solidFill>
                <a:srgbClr val="FFFFFF"/>
              </a:solidFill>
              <a:latin typeface="Myriad Pro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485" y="3805641"/>
            <a:ext cx="2384553" cy="241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900607" y="984093"/>
            <a:ext cx="61926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4161750" indent="-24161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2" eaLnBrk="1" hangingPunct="1"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GB" dirty="0" smtClean="0">
                <a:solidFill>
                  <a:srgbClr val="000000"/>
                </a:solidFill>
                <a:effectLst/>
              </a:rPr>
              <a:t>The cyclotron radiation power is consequently given </a:t>
            </a:r>
            <a:r>
              <a:rPr lang="en-GB" dirty="0" smtClean="0">
                <a:solidFill>
                  <a:srgbClr val="000000"/>
                </a:solidFill>
                <a:effectLst/>
              </a:rPr>
              <a:t>by:</a:t>
            </a:r>
            <a:endParaRPr lang="en-GB" dirty="0" smtClean="0">
              <a:solidFill>
                <a:srgbClr val="000000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478" y="1508439"/>
            <a:ext cx="3685058" cy="2552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56" y="1772816"/>
            <a:ext cx="3954236" cy="1627357"/>
          </a:xfrm>
          <a:prstGeom prst="rect">
            <a:avLst/>
          </a:prstGeom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-900608" y="3380800"/>
            <a:ext cx="684076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4161750" indent="-24161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2" eaLnBrk="1" hangingPunct="1"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GB" dirty="0" smtClean="0">
                <a:solidFill>
                  <a:srgbClr val="000000"/>
                </a:solidFill>
                <a:effectLst/>
              </a:rPr>
              <a:t>Assuming </a:t>
            </a:r>
            <a:r>
              <a:rPr lang="en-GB" dirty="0">
                <a:solidFill>
                  <a:srgbClr val="000000"/>
                </a:solidFill>
                <a:effectLst/>
              </a:rPr>
              <a:t>an </a:t>
            </a:r>
            <a:r>
              <a:rPr lang="en-GB" dirty="0" smtClean="0">
                <a:solidFill>
                  <a:srgbClr val="000000"/>
                </a:solidFill>
                <a:effectLst/>
              </a:rPr>
              <a:t>isotropic distribution function, e.g. </a:t>
            </a:r>
            <a:r>
              <a:rPr lang="en-GB" dirty="0" err="1" smtClean="0">
                <a:solidFill>
                  <a:srgbClr val="000000"/>
                </a:solidFill>
                <a:effectLst/>
              </a:rPr>
              <a:t>Maxwellian</a:t>
            </a:r>
            <a:r>
              <a:rPr lang="en-GB" dirty="0" smtClean="0">
                <a:solidFill>
                  <a:srgbClr val="000000"/>
                </a:solidFill>
                <a:effectLst/>
              </a:rPr>
              <a:t>, we can integrate in space and time obtaining: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536797"/>
            <a:ext cx="5173189" cy="1628507"/>
          </a:xfrm>
          <a:prstGeom prst="rect">
            <a:avLst/>
          </a:prstGeom>
        </p:spPr>
      </p:pic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312120" y="166713"/>
            <a:ext cx="8748712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30000"/>
              </a:lnSpc>
              <a:buNone/>
            </a:pPr>
            <a:r>
              <a:rPr lang="en-US" sz="2800" dirty="0" smtClean="0">
                <a:solidFill>
                  <a:schemeClr val="tx1"/>
                </a:solidFill>
                <a:effectLst/>
                <a:latin typeface="Calibri" charset="0"/>
                <a:ea typeface="Calibri" charset="0"/>
                <a:cs typeface="Calibri" charset="0"/>
              </a:rPr>
              <a:t>Cyclotron radiation</a:t>
            </a:r>
            <a:endParaRPr lang="de-DE" sz="800" dirty="0">
              <a:solidFill>
                <a:schemeClr val="tx1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08541" y="6412106"/>
            <a:ext cx="123545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None/>
            </a:pPr>
            <a:r>
              <a:rPr lang="en-GB" sz="1600" dirty="0" smtClean="0">
                <a:solidFill>
                  <a:srgbClr val="FFFFFF"/>
                </a:solidFill>
                <a:latin typeface="Myriad Pro" pitchFamily="34" charset="0"/>
              </a:rPr>
              <a:t>Lecture 7</a:t>
            </a:r>
            <a:endParaRPr lang="en-GB" sz="1600" dirty="0">
              <a:solidFill>
                <a:srgbClr val="FFFFFF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45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5616" y="3075057"/>
            <a:ext cx="70567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effectLst/>
                <a:hlinkClick r:id="rId2"/>
              </a:rPr>
              <a:t>https://</a:t>
            </a:r>
            <a:r>
              <a:rPr lang="en-US" dirty="0" err="1">
                <a:effectLst/>
                <a:hlinkClick r:id="rId2"/>
              </a:rPr>
              <a:t>www.youtube.com</a:t>
            </a:r>
            <a:r>
              <a:rPr lang="en-US" dirty="0">
                <a:effectLst/>
                <a:hlinkClick r:id="rId2"/>
              </a:rPr>
              <a:t>/</a:t>
            </a:r>
            <a:r>
              <a:rPr lang="en-US" dirty="0" err="1">
                <a:effectLst/>
                <a:hlinkClick r:id="rId2"/>
              </a:rPr>
              <a:t>watch?v</a:t>
            </a:r>
            <a:r>
              <a:rPr lang="en-US" dirty="0">
                <a:effectLst/>
                <a:hlinkClick r:id="rId2"/>
              </a:rPr>
              <a:t>=_</a:t>
            </a:r>
            <a:r>
              <a:rPr lang="en-US" dirty="0" err="1">
                <a:effectLst/>
                <a:hlinkClick r:id="rId2"/>
              </a:rPr>
              <a:t>xv_GwCgpAc</a:t>
            </a:r>
            <a:endParaRPr lang="en-US" dirty="0"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08541" y="6412106"/>
            <a:ext cx="123545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None/>
            </a:pPr>
            <a:r>
              <a:rPr lang="en-GB" sz="1600" dirty="0" smtClean="0">
                <a:solidFill>
                  <a:srgbClr val="FFFFFF"/>
                </a:solidFill>
                <a:latin typeface="Myriad Pro" pitchFamily="34" charset="0"/>
              </a:rPr>
              <a:t>Lecture 7</a:t>
            </a:r>
            <a:endParaRPr lang="en-GB" sz="1600" dirty="0">
              <a:solidFill>
                <a:srgbClr val="FFFFFF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09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592" y="2780928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3600" dirty="0" smtClean="0">
                <a:effectLst/>
              </a:rPr>
              <a:t>Bremsstrahlung</a:t>
            </a:r>
            <a:endParaRPr lang="en-US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6098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843808" y="155461"/>
            <a:ext cx="8748712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30000"/>
              </a:lnSpc>
              <a:buNone/>
            </a:pPr>
            <a:r>
              <a:rPr lang="en-US" sz="2800" dirty="0" smtClean="0">
                <a:solidFill>
                  <a:schemeClr val="tx1"/>
                </a:solidFill>
                <a:effectLst/>
                <a:latin typeface="Calibri" charset="0"/>
                <a:ea typeface="Calibri" charset="0"/>
                <a:cs typeface="Calibri" charset="0"/>
              </a:rPr>
              <a:t>Bremsstrahlung: concept</a:t>
            </a:r>
            <a:endParaRPr lang="de-DE" sz="800" dirty="0">
              <a:solidFill>
                <a:schemeClr val="tx1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828600" y="987403"/>
            <a:ext cx="986509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4161750" indent="-24161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2" eaLnBrk="1" hangingPunct="1">
              <a:buClr>
                <a:srgbClr val="002060"/>
              </a:buClr>
              <a:buSzPct val="100000"/>
              <a:buFont typeface="Arial" charset="0"/>
              <a:buChar char="•"/>
            </a:pPr>
            <a:r>
              <a:rPr lang="en-GB" sz="2000" dirty="0" smtClean="0">
                <a:solidFill>
                  <a:srgbClr val="000000"/>
                </a:solidFill>
                <a:effectLst/>
              </a:rPr>
              <a:t>Bremsstrahlung (German for ‘breaking radiation’) is caused by de-accelerated electrons in the vicinity of ions neglecting inelastic collision processes – see illustration.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204864"/>
            <a:ext cx="5236564" cy="397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2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ofYpowerpointblue">
  <a:themeElements>
    <a:clrScheme name="UofY_new_powerpoint_template-fancy_v3 7">
      <a:dk1>
        <a:srgbClr val="B4AF80"/>
      </a:dk1>
      <a:lt1>
        <a:srgbClr val="FFFFFF"/>
      </a:lt1>
      <a:dk2>
        <a:srgbClr val="C8C6A2"/>
      </a:dk2>
      <a:lt2>
        <a:srgbClr val="827F4C"/>
      </a:lt2>
      <a:accent1>
        <a:srgbClr val="7C784E"/>
      </a:accent1>
      <a:accent2>
        <a:srgbClr val="A2A4AC"/>
      </a:accent2>
      <a:accent3>
        <a:srgbClr val="E0DFCE"/>
      </a:accent3>
      <a:accent4>
        <a:srgbClr val="DADADA"/>
      </a:accent4>
      <a:accent5>
        <a:srgbClr val="BFBEB2"/>
      </a:accent5>
      <a:accent6>
        <a:srgbClr val="92949B"/>
      </a:accent6>
      <a:hlink>
        <a:srgbClr val="33CCCC"/>
      </a:hlink>
      <a:folHlink>
        <a:srgbClr val="009999"/>
      </a:folHlink>
    </a:clrScheme>
    <a:fontScheme name="UofY_new_powerpoint_template-fancy_v3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pitchFamily="2" charset="2"/>
          <a:buChar char="n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pitchFamily="2" charset="2"/>
          <a:buChar char="n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cs typeface="Arial" charset="0"/>
          </a:defRPr>
        </a:defPPr>
      </a:lstStyle>
    </a:lnDef>
  </a:objectDefaults>
  <a:extraClrSchemeLst>
    <a:extraClrScheme>
      <a:clrScheme name="UofY_new_powerpoint_template-fancy_v3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fY_new_powerpoint_template-fancy_v3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UofYpowerpointblue</Template>
  <TotalTime>6087</TotalTime>
  <Words>613</Words>
  <Application>Microsoft Macintosh PowerPoint</Application>
  <PresentationFormat>On-screen Show (4:3)</PresentationFormat>
  <Paragraphs>68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Calibri</vt:lpstr>
      <vt:lpstr>ＭＳ Ｐゴシック</vt:lpstr>
      <vt:lpstr>Myriad pro</vt:lpstr>
      <vt:lpstr>Myriad pro</vt:lpstr>
      <vt:lpstr>Tahoma</vt:lpstr>
      <vt:lpstr>Wingdings</vt:lpstr>
      <vt:lpstr>Arial</vt:lpstr>
      <vt:lpstr>UofYpowerpointblue</vt:lpstr>
      <vt:lpstr>Plasma Diagnostic Techniques Lecture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kl603</dc:creator>
  <cp:lastModifiedBy>Microsoft Office User</cp:lastModifiedBy>
  <cp:revision>280</cp:revision>
  <cp:lastPrinted>2017-10-23T13:43:00Z</cp:lastPrinted>
  <dcterms:created xsi:type="dcterms:W3CDTF">2012-02-27T16:38:33Z</dcterms:created>
  <dcterms:modified xsi:type="dcterms:W3CDTF">2017-10-23T13:50:50Z</dcterms:modified>
</cp:coreProperties>
</file>